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43A865-D08E-4694-B72E-D999AFB04C9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CD84B18-2E2E-4A94-A14E-3F2D2C984F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10B0757-E2F2-47C6-AD83-18842953DB23}"/>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5" name="Espace réservé du pied de page 4">
            <a:extLst>
              <a:ext uri="{FF2B5EF4-FFF2-40B4-BE49-F238E27FC236}">
                <a16:creationId xmlns:a16="http://schemas.microsoft.com/office/drawing/2014/main" id="{BA48F902-F097-4759-A8BA-8757C8B963F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9310166-8320-411B-99AA-6A2AE4DAC4DE}"/>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305809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BB32FD-0FC1-42AF-AADD-714715DE58B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4F7EB55-849C-4BEA-8548-865504D39E6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2CB2819-8F65-4F44-8EC1-CF86D66E330F}"/>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5" name="Espace réservé du pied de page 4">
            <a:extLst>
              <a:ext uri="{FF2B5EF4-FFF2-40B4-BE49-F238E27FC236}">
                <a16:creationId xmlns:a16="http://schemas.microsoft.com/office/drawing/2014/main" id="{236A980C-EAAF-4C13-A957-F6DFB0BBC25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C836D9E-EAA7-40AE-90E3-80F3641F7C28}"/>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3876137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F646BF0-DF12-43F4-84BA-36345E4AAD8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D927A6C-D264-4BAD-BB7B-AE6FBB32F53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3EF051-0580-491F-B3DB-CCFF92E1C469}"/>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5" name="Espace réservé du pied de page 4">
            <a:extLst>
              <a:ext uri="{FF2B5EF4-FFF2-40B4-BE49-F238E27FC236}">
                <a16:creationId xmlns:a16="http://schemas.microsoft.com/office/drawing/2014/main" id="{8777FFF4-B790-4305-B56F-2798046798E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470F034-6E3F-41A7-8A8C-F5624186AF2F}"/>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267183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4F7C47-6116-4E23-A5C1-B40432E12AF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8BB26D-9792-4590-B8CA-497BA8810F6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259475C-0C89-4B30-B268-FAD0312D5EFD}"/>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5" name="Espace réservé du pied de page 4">
            <a:extLst>
              <a:ext uri="{FF2B5EF4-FFF2-40B4-BE49-F238E27FC236}">
                <a16:creationId xmlns:a16="http://schemas.microsoft.com/office/drawing/2014/main" id="{45C72D43-EAF4-40F1-A793-F71F2176EB9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2EAAEBF-547F-4316-870E-772EB8A574BA}"/>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690173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D90C56-86D5-41E3-A34B-927A29C595F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61D084F-BB09-4250-9ECB-15AB9DAC28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51228B3-3B3C-4B74-80E6-1A3D534BE4FE}"/>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5" name="Espace réservé du pied de page 4">
            <a:extLst>
              <a:ext uri="{FF2B5EF4-FFF2-40B4-BE49-F238E27FC236}">
                <a16:creationId xmlns:a16="http://schemas.microsoft.com/office/drawing/2014/main" id="{E00FA8CA-BDF9-4C3D-871C-970B9521C00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07100B-FAAC-4DBB-8C00-BFCEADC38B51}"/>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32881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1FD208-9C5C-4BC7-AE4F-D64C92DFE33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9AC33A8-145A-4E87-8FEB-1444DD58815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34CFEAE-2D7C-450F-A8CF-7D3BF88CC01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C34B6F5-C5F7-474A-8E54-C468F1D38947}"/>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6" name="Espace réservé du pied de page 5">
            <a:extLst>
              <a:ext uri="{FF2B5EF4-FFF2-40B4-BE49-F238E27FC236}">
                <a16:creationId xmlns:a16="http://schemas.microsoft.com/office/drawing/2014/main" id="{3D993B9D-42B2-495A-ACAC-3C4240DAA2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90071F9-B54A-4E63-B81C-3C4458477391}"/>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63377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F602BD-1233-48BC-BE8A-1794F72618B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0D53953-284F-4490-B681-C4FA4DF697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1BBBEDA-C6F6-4F78-BBFF-BD1F0E5F182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6B06981-7E0F-49AF-8DA9-223B3A6F63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CF4DE42-4403-47EC-8C95-A8E9E81A7AA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4E9896F-E898-495B-B18E-7BD54B4B0803}"/>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8" name="Espace réservé du pied de page 7">
            <a:extLst>
              <a:ext uri="{FF2B5EF4-FFF2-40B4-BE49-F238E27FC236}">
                <a16:creationId xmlns:a16="http://schemas.microsoft.com/office/drawing/2014/main" id="{25FEFD6A-5BD3-4513-8BA2-189EF47F246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996AF3B-5500-4031-A1DB-4B3964DA0103}"/>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2622857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C5B3DD-1480-4F56-97AD-DCD5BF5170B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E70EE13-2296-4245-B2FA-A8BB74CB4CF8}"/>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4" name="Espace réservé du pied de page 3">
            <a:extLst>
              <a:ext uri="{FF2B5EF4-FFF2-40B4-BE49-F238E27FC236}">
                <a16:creationId xmlns:a16="http://schemas.microsoft.com/office/drawing/2014/main" id="{4EBEAF7B-5036-4502-ABC9-4BCC68AEAD0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BB6F085-37EA-4118-A399-3E3597C4FCC3}"/>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154316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092484D-67A6-45DD-9ABF-58ACDDD779FC}"/>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3" name="Espace réservé du pied de page 2">
            <a:extLst>
              <a:ext uri="{FF2B5EF4-FFF2-40B4-BE49-F238E27FC236}">
                <a16:creationId xmlns:a16="http://schemas.microsoft.com/office/drawing/2014/main" id="{2BAE7526-4CD3-4836-B16B-471EAC48734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22039D1-0A6A-4964-9F01-29A19FD499B0}"/>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3279829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0103AF-4882-449C-A117-0A54C99CF41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94C6720-0037-4452-A064-2DE24668E5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8836E3C-ECDA-4E80-9EE2-BE5128167E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3772497-15DA-4188-8F0A-305DAB0EC927}"/>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6" name="Espace réservé du pied de page 5">
            <a:extLst>
              <a:ext uri="{FF2B5EF4-FFF2-40B4-BE49-F238E27FC236}">
                <a16:creationId xmlns:a16="http://schemas.microsoft.com/office/drawing/2014/main" id="{9BEC9E38-D812-4DB6-BE50-9E36F2AFFB0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D2A4BE0-D31C-430D-85FB-475FD5163242}"/>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530658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99686B-25E2-4C19-A111-A3DCC7D49E2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8496685-9E48-470B-A5C4-3A9EDBE0CB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16CE916-8B81-4267-B32C-4B6419E0F1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ABC3416-1D93-46F9-8CB1-97A5166DE904}"/>
              </a:ext>
            </a:extLst>
          </p:cNvPr>
          <p:cNvSpPr>
            <a:spLocks noGrp="1"/>
          </p:cNvSpPr>
          <p:nvPr>
            <p:ph type="dt" sz="half" idx="10"/>
          </p:nvPr>
        </p:nvSpPr>
        <p:spPr/>
        <p:txBody>
          <a:bodyPr/>
          <a:lstStyle/>
          <a:p>
            <a:fld id="{9B1AEB9A-8D1E-4C4D-B66B-7F65988A720D}" type="datetimeFigureOut">
              <a:rPr lang="fr-FR" smtClean="0"/>
              <a:t>25/03/2024</a:t>
            </a:fld>
            <a:endParaRPr lang="fr-FR"/>
          </a:p>
        </p:txBody>
      </p:sp>
      <p:sp>
        <p:nvSpPr>
          <p:cNvPr id="6" name="Espace réservé du pied de page 5">
            <a:extLst>
              <a:ext uri="{FF2B5EF4-FFF2-40B4-BE49-F238E27FC236}">
                <a16:creationId xmlns:a16="http://schemas.microsoft.com/office/drawing/2014/main" id="{233D50D1-7151-4A77-BE85-FD487E8E145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A3C9AF4-2C3D-4ED6-A30B-33E3D43743C0}"/>
              </a:ext>
            </a:extLst>
          </p:cNvPr>
          <p:cNvSpPr>
            <a:spLocks noGrp="1"/>
          </p:cNvSpPr>
          <p:nvPr>
            <p:ph type="sldNum" sz="quarter" idx="12"/>
          </p:nvPr>
        </p:nvSpPr>
        <p:spPr/>
        <p:txBody>
          <a:bodyPr/>
          <a:lstStyle/>
          <a:p>
            <a:fld id="{296FDD58-B04C-4E25-B4B6-251C9FB87815}" type="slidenum">
              <a:rPr lang="fr-FR" smtClean="0"/>
              <a:t>‹N°›</a:t>
            </a:fld>
            <a:endParaRPr lang="fr-FR"/>
          </a:p>
        </p:txBody>
      </p:sp>
    </p:spTree>
    <p:extLst>
      <p:ext uri="{BB962C8B-B14F-4D97-AF65-F5344CB8AC3E}">
        <p14:creationId xmlns:p14="http://schemas.microsoft.com/office/powerpoint/2010/main" val="3933331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8E79E41-FCDC-4CEB-A578-1F6D5030AA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A9C7D77-5A17-4C14-A859-FB6728F63D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7FE0E91-0763-41FA-A66D-CCDBBF63D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1AEB9A-8D1E-4C4D-B66B-7F65988A720D}" type="datetimeFigureOut">
              <a:rPr lang="fr-FR" smtClean="0"/>
              <a:t>25/03/2024</a:t>
            </a:fld>
            <a:endParaRPr lang="fr-FR"/>
          </a:p>
        </p:txBody>
      </p:sp>
      <p:sp>
        <p:nvSpPr>
          <p:cNvPr id="5" name="Espace réservé du pied de page 4">
            <a:extLst>
              <a:ext uri="{FF2B5EF4-FFF2-40B4-BE49-F238E27FC236}">
                <a16:creationId xmlns:a16="http://schemas.microsoft.com/office/drawing/2014/main" id="{5D57853E-3783-48CB-8EBE-6661DAD485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646D9A7-30E2-4E20-ACD9-59CA491E7D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6FDD58-B04C-4E25-B4B6-251C9FB87815}" type="slidenum">
              <a:rPr lang="fr-FR" smtClean="0"/>
              <a:t>‹N°›</a:t>
            </a:fld>
            <a:endParaRPr lang="fr-FR"/>
          </a:p>
        </p:txBody>
      </p:sp>
    </p:spTree>
    <p:extLst>
      <p:ext uri="{BB962C8B-B14F-4D97-AF65-F5344CB8AC3E}">
        <p14:creationId xmlns:p14="http://schemas.microsoft.com/office/powerpoint/2010/main" val="1743488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recyclage-mobiles.bouyguestelecom.fr/"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926F07-B215-45DE-AAE3-FDD4A27AE35F}"/>
              </a:ext>
            </a:extLst>
          </p:cNvPr>
          <p:cNvSpPr>
            <a:spLocks noGrp="1"/>
          </p:cNvSpPr>
          <p:nvPr>
            <p:ph type="ctrTitle"/>
          </p:nvPr>
        </p:nvSpPr>
        <p:spPr>
          <a:xfrm>
            <a:off x="1128319" y="2065789"/>
            <a:ext cx="9935361" cy="2055303"/>
          </a:xfrm>
        </p:spPr>
        <p:txBody>
          <a:bodyPr>
            <a:normAutofit fontScale="90000"/>
          </a:bodyPr>
          <a:lstStyle/>
          <a:p>
            <a:r>
              <a:rPr lang="fr-FR" sz="11500" b="1" i="1" dirty="0">
                <a:solidFill>
                  <a:srgbClr val="0070C0"/>
                </a:solidFill>
              </a:rPr>
              <a:t>La reprise mobile</a:t>
            </a:r>
          </a:p>
        </p:txBody>
      </p:sp>
    </p:spTree>
    <p:extLst>
      <p:ext uri="{BB962C8B-B14F-4D97-AF65-F5344CB8AC3E}">
        <p14:creationId xmlns:p14="http://schemas.microsoft.com/office/powerpoint/2010/main" val="513793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 droite 3">
            <a:extLst>
              <a:ext uri="{FF2B5EF4-FFF2-40B4-BE49-F238E27FC236}">
                <a16:creationId xmlns:a16="http://schemas.microsoft.com/office/drawing/2014/main" id="{48FEBD77-A321-46EA-992F-DB03066779AE}"/>
              </a:ext>
            </a:extLst>
          </p:cNvPr>
          <p:cNvSpPr/>
          <p:nvPr/>
        </p:nvSpPr>
        <p:spPr>
          <a:xfrm>
            <a:off x="496744" y="2695471"/>
            <a:ext cx="6459523" cy="206158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3" name="Espace réservé du contenu 2">
            <a:extLst>
              <a:ext uri="{FF2B5EF4-FFF2-40B4-BE49-F238E27FC236}">
                <a16:creationId xmlns:a16="http://schemas.microsoft.com/office/drawing/2014/main" id="{8C688A3F-9A69-4D57-A3BF-C17D4E183FFC}"/>
              </a:ext>
            </a:extLst>
          </p:cNvPr>
          <p:cNvSpPr>
            <a:spLocks noGrp="1"/>
          </p:cNvSpPr>
          <p:nvPr>
            <p:ph idx="1"/>
          </p:nvPr>
        </p:nvSpPr>
        <p:spPr>
          <a:xfrm>
            <a:off x="633763" y="3333109"/>
            <a:ext cx="5565702" cy="872949"/>
          </a:xfrm>
        </p:spPr>
        <p:txBody>
          <a:bodyPr>
            <a:normAutofit fontScale="77500" lnSpcReduction="20000"/>
          </a:bodyPr>
          <a:lstStyle/>
          <a:p>
            <a:pPr marL="0" indent="0">
              <a:buNone/>
            </a:pPr>
            <a:r>
              <a:rPr lang="fr-FR" dirty="0">
                <a:solidFill>
                  <a:schemeClr val="bg1"/>
                </a:solidFill>
              </a:rPr>
              <a:t>2- Avant le choix du nouveau mobile et forfait associé, possibilité d’estimer la valeur du mobile à reprendre</a:t>
            </a:r>
          </a:p>
        </p:txBody>
      </p:sp>
      <p:pic>
        <p:nvPicPr>
          <p:cNvPr id="6" name="Image 5">
            <a:extLst>
              <a:ext uri="{FF2B5EF4-FFF2-40B4-BE49-F238E27FC236}">
                <a16:creationId xmlns:a16="http://schemas.microsoft.com/office/drawing/2014/main" id="{67119455-D5CC-440B-8A56-690414FA11D2}"/>
              </a:ext>
            </a:extLst>
          </p:cNvPr>
          <p:cNvPicPr>
            <a:picLocks noChangeAspect="1"/>
          </p:cNvPicPr>
          <p:nvPr/>
        </p:nvPicPr>
        <p:blipFill>
          <a:blip r:embed="rId2"/>
          <a:stretch>
            <a:fillRect/>
          </a:stretch>
        </p:blipFill>
        <p:spPr>
          <a:xfrm>
            <a:off x="7200548" y="2992733"/>
            <a:ext cx="3458058" cy="1467055"/>
          </a:xfrm>
          <a:prstGeom prst="rect">
            <a:avLst/>
          </a:prstGeom>
        </p:spPr>
      </p:pic>
    </p:spTree>
    <p:extLst>
      <p:ext uri="{BB962C8B-B14F-4D97-AF65-F5344CB8AC3E}">
        <p14:creationId xmlns:p14="http://schemas.microsoft.com/office/powerpoint/2010/main" val="1066714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 droite 3">
            <a:extLst>
              <a:ext uri="{FF2B5EF4-FFF2-40B4-BE49-F238E27FC236}">
                <a16:creationId xmlns:a16="http://schemas.microsoft.com/office/drawing/2014/main" id="{48FEBD77-A321-46EA-992F-DB03066779AE}"/>
              </a:ext>
            </a:extLst>
          </p:cNvPr>
          <p:cNvSpPr/>
          <p:nvPr/>
        </p:nvSpPr>
        <p:spPr>
          <a:xfrm>
            <a:off x="283683" y="2603161"/>
            <a:ext cx="5812317" cy="2187207"/>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3" name="Espace réservé du contenu 2">
            <a:extLst>
              <a:ext uri="{FF2B5EF4-FFF2-40B4-BE49-F238E27FC236}">
                <a16:creationId xmlns:a16="http://schemas.microsoft.com/office/drawing/2014/main" id="{8C688A3F-9A69-4D57-A3BF-C17D4E183FFC}"/>
              </a:ext>
            </a:extLst>
          </p:cNvPr>
          <p:cNvSpPr>
            <a:spLocks noGrp="1"/>
          </p:cNvSpPr>
          <p:nvPr>
            <p:ph idx="1"/>
          </p:nvPr>
        </p:nvSpPr>
        <p:spPr>
          <a:xfrm>
            <a:off x="475818" y="3429000"/>
            <a:ext cx="5026792" cy="823198"/>
          </a:xfrm>
        </p:spPr>
        <p:txBody>
          <a:bodyPr>
            <a:normAutofit fontScale="77500" lnSpcReduction="20000"/>
          </a:bodyPr>
          <a:lstStyle/>
          <a:p>
            <a:pPr marL="0" indent="0">
              <a:buNone/>
            </a:pPr>
            <a:r>
              <a:rPr lang="fr-FR" dirty="0">
                <a:solidFill>
                  <a:schemeClr val="bg1"/>
                </a:solidFill>
              </a:rPr>
              <a:t>3- Indiquer la marque et le modèle de l’ancien mobile pour démarrer l’estimation</a:t>
            </a:r>
          </a:p>
        </p:txBody>
      </p:sp>
      <p:pic>
        <p:nvPicPr>
          <p:cNvPr id="6" name="Image 5">
            <a:extLst>
              <a:ext uri="{FF2B5EF4-FFF2-40B4-BE49-F238E27FC236}">
                <a16:creationId xmlns:a16="http://schemas.microsoft.com/office/drawing/2014/main" id="{CF11E36B-8DCB-4BD3-A75C-882DA937170E}"/>
              </a:ext>
            </a:extLst>
          </p:cNvPr>
          <p:cNvPicPr>
            <a:picLocks noChangeAspect="1"/>
          </p:cNvPicPr>
          <p:nvPr/>
        </p:nvPicPr>
        <p:blipFill>
          <a:blip r:embed="rId2"/>
          <a:stretch>
            <a:fillRect/>
          </a:stretch>
        </p:blipFill>
        <p:spPr>
          <a:xfrm>
            <a:off x="6356500" y="2813467"/>
            <a:ext cx="5077816" cy="1241391"/>
          </a:xfrm>
          <a:prstGeom prst="rect">
            <a:avLst/>
          </a:prstGeom>
        </p:spPr>
      </p:pic>
    </p:spTree>
    <p:extLst>
      <p:ext uri="{BB962C8B-B14F-4D97-AF65-F5344CB8AC3E}">
        <p14:creationId xmlns:p14="http://schemas.microsoft.com/office/powerpoint/2010/main" val="805157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 droite 3">
            <a:extLst>
              <a:ext uri="{FF2B5EF4-FFF2-40B4-BE49-F238E27FC236}">
                <a16:creationId xmlns:a16="http://schemas.microsoft.com/office/drawing/2014/main" id="{48FEBD77-A321-46EA-992F-DB03066779AE}"/>
              </a:ext>
            </a:extLst>
          </p:cNvPr>
          <p:cNvSpPr/>
          <p:nvPr/>
        </p:nvSpPr>
        <p:spPr>
          <a:xfrm>
            <a:off x="283683" y="2676088"/>
            <a:ext cx="5812317" cy="18458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3" name="Espace réservé du contenu 2">
            <a:extLst>
              <a:ext uri="{FF2B5EF4-FFF2-40B4-BE49-F238E27FC236}">
                <a16:creationId xmlns:a16="http://schemas.microsoft.com/office/drawing/2014/main" id="{8C688A3F-9A69-4D57-A3BF-C17D4E183FFC}"/>
              </a:ext>
            </a:extLst>
          </p:cNvPr>
          <p:cNvSpPr>
            <a:spLocks noGrp="1"/>
          </p:cNvSpPr>
          <p:nvPr>
            <p:ph idx="1"/>
          </p:nvPr>
        </p:nvSpPr>
        <p:spPr>
          <a:xfrm>
            <a:off x="475818" y="3280732"/>
            <a:ext cx="5026792" cy="636543"/>
          </a:xfrm>
        </p:spPr>
        <p:txBody>
          <a:bodyPr>
            <a:normAutofit fontScale="85000" lnSpcReduction="20000"/>
          </a:bodyPr>
          <a:lstStyle/>
          <a:p>
            <a:pPr marL="0" indent="0">
              <a:buNone/>
            </a:pPr>
            <a:r>
              <a:rPr lang="fr-FR" dirty="0">
                <a:solidFill>
                  <a:schemeClr val="bg1"/>
                </a:solidFill>
              </a:rPr>
              <a:t>4- Réaliser l’estimation via les 4 questions</a:t>
            </a:r>
          </a:p>
        </p:txBody>
      </p:sp>
      <p:pic>
        <p:nvPicPr>
          <p:cNvPr id="5" name="Image 4">
            <a:extLst>
              <a:ext uri="{FF2B5EF4-FFF2-40B4-BE49-F238E27FC236}">
                <a16:creationId xmlns:a16="http://schemas.microsoft.com/office/drawing/2014/main" id="{AD125337-3616-4998-8754-F03E6671EB86}"/>
              </a:ext>
            </a:extLst>
          </p:cNvPr>
          <p:cNvPicPr>
            <a:picLocks noChangeAspect="1"/>
          </p:cNvPicPr>
          <p:nvPr/>
        </p:nvPicPr>
        <p:blipFill>
          <a:blip r:embed="rId2"/>
          <a:stretch>
            <a:fillRect/>
          </a:stretch>
        </p:blipFill>
        <p:spPr>
          <a:xfrm>
            <a:off x="6288135" y="1929467"/>
            <a:ext cx="4853406" cy="3587850"/>
          </a:xfrm>
          <a:prstGeom prst="rect">
            <a:avLst/>
          </a:prstGeom>
        </p:spPr>
      </p:pic>
    </p:spTree>
    <p:extLst>
      <p:ext uri="{BB962C8B-B14F-4D97-AF65-F5344CB8AC3E}">
        <p14:creationId xmlns:p14="http://schemas.microsoft.com/office/powerpoint/2010/main" val="564516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 droite 3">
            <a:extLst>
              <a:ext uri="{FF2B5EF4-FFF2-40B4-BE49-F238E27FC236}">
                <a16:creationId xmlns:a16="http://schemas.microsoft.com/office/drawing/2014/main" id="{48FEBD77-A321-46EA-992F-DB03066779AE}"/>
              </a:ext>
            </a:extLst>
          </p:cNvPr>
          <p:cNvSpPr/>
          <p:nvPr/>
        </p:nvSpPr>
        <p:spPr>
          <a:xfrm>
            <a:off x="283683" y="2197914"/>
            <a:ext cx="5812317" cy="2592453"/>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dirty="0"/>
          </a:p>
        </p:txBody>
      </p:sp>
      <p:sp>
        <p:nvSpPr>
          <p:cNvPr id="3" name="Espace réservé du contenu 2">
            <a:extLst>
              <a:ext uri="{FF2B5EF4-FFF2-40B4-BE49-F238E27FC236}">
                <a16:creationId xmlns:a16="http://schemas.microsoft.com/office/drawing/2014/main" id="{8C688A3F-9A69-4D57-A3BF-C17D4E183FFC}"/>
              </a:ext>
            </a:extLst>
          </p:cNvPr>
          <p:cNvSpPr>
            <a:spLocks noGrp="1"/>
          </p:cNvSpPr>
          <p:nvPr>
            <p:ph idx="1"/>
          </p:nvPr>
        </p:nvSpPr>
        <p:spPr>
          <a:xfrm>
            <a:off x="484207" y="3048425"/>
            <a:ext cx="5026792" cy="894018"/>
          </a:xfrm>
        </p:spPr>
        <p:txBody>
          <a:bodyPr>
            <a:normAutofit fontScale="70000" lnSpcReduction="20000"/>
          </a:bodyPr>
          <a:lstStyle/>
          <a:p>
            <a:pPr marL="0" indent="0">
              <a:buNone/>
            </a:pPr>
            <a:r>
              <a:rPr lang="fr-FR" dirty="0">
                <a:solidFill>
                  <a:schemeClr val="bg1"/>
                </a:solidFill>
              </a:rPr>
              <a:t>5- Indiquer au client la valeur estimée et la possibilité d’assurer l’envoi à 5€.</a:t>
            </a:r>
          </a:p>
          <a:p>
            <a:pPr marL="0" indent="0">
              <a:buNone/>
            </a:pPr>
            <a:r>
              <a:rPr lang="fr-FR" dirty="0">
                <a:solidFill>
                  <a:schemeClr val="bg1"/>
                </a:solidFill>
              </a:rPr>
              <a:t>Préciser le cas échéant et le bonus reprise </a:t>
            </a:r>
          </a:p>
        </p:txBody>
      </p:sp>
      <p:pic>
        <p:nvPicPr>
          <p:cNvPr id="6" name="Image 5">
            <a:extLst>
              <a:ext uri="{FF2B5EF4-FFF2-40B4-BE49-F238E27FC236}">
                <a16:creationId xmlns:a16="http://schemas.microsoft.com/office/drawing/2014/main" id="{C95BA97B-4A94-4A00-BF0C-C405329E2A17}"/>
              </a:ext>
            </a:extLst>
          </p:cNvPr>
          <p:cNvPicPr>
            <a:picLocks noChangeAspect="1"/>
          </p:cNvPicPr>
          <p:nvPr/>
        </p:nvPicPr>
        <p:blipFill>
          <a:blip r:embed="rId2"/>
          <a:stretch>
            <a:fillRect/>
          </a:stretch>
        </p:blipFill>
        <p:spPr>
          <a:xfrm>
            <a:off x="6296524" y="1317071"/>
            <a:ext cx="4920340" cy="4094952"/>
          </a:xfrm>
          <a:prstGeom prst="rect">
            <a:avLst/>
          </a:prstGeom>
        </p:spPr>
      </p:pic>
    </p:spTree>
    <p:extLst>
      <p:ext uri="{BB962C8B-B14F-4D97-AF65-F5344CB8AC3E}">
        <p14:creationId xmlns:p14="http://schemas.microsoft.com/office/powerpoint/2010/main" val="2196897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 droite 3">
            <a:extLst>
              <a:ext uri="{FF2B5EF4-FFF2-40B4-BE49-F238E27FC236}">
                <a16:creationId xmlns:a16="http://schemas.microsoft.com/office/drawing/2014/main" id="{48FEBD77-A321-46EA-992F-DB03066779AE}"/>
              </a:ext>
            </a:extLst>
          </p:cNvPr>
          <p:cNvSpPr/>
          <p:nvPr/>
        </p:nvSpPr>
        <p:spPr>
          <a:xfrm>
            <a:off x="283683" y="2197914"/>
            <a:ext cx="5812317" cy="2592453"/>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dirty="0"/>
          </a:p>
        </p:txBody>
      </p:sp>
      <p:sp>
        <p:nvSpPr>
          <p:cNvPr id="3" name="Espace réservé du contenu 2">
            <a:extLst>
              <a:ext uri="{FF2B5EF4-FFF2-40B4-BE49-F238E27FC236}">
                <a16:creationId xmlns:a16="http://schemas.microsoft.com/office/drawing/2014/main" id="{8C688A3F-9A69-4D57-A3BF-C17D4E183FFC}"/>
              </a:ext>
            </a:extLst>
          </p:cNvPr>
          <p:cNvSpPr>
            <a:spLocks noGrp="1"/>
          </p:cNvSpPr>
          <p:nvPr>
            <p:ph idx="1"/>
          </p:nvPr>
        </p:nvSpPr>
        <p:spPr>
          <a:xfrm>
            <a:off x="484207" y="3048425"/>
            <a:ext cx="5026792" cy="894018"/>
          </a:xfrm>
        </p:spPr>
        <p:txBody>
          <a:bodyPr>
            <a:normAutofit/>
          </a:bodyPr>
          <a:lstStyle/>
          <a:p>
            <a:pPr marL="0" indent="0">
              <a:buNone/>
            </a:pPr>
            <a:r>
              <a:rPr lang="fr-FR" dirty="0">
                <a:solidFill>
                  <a:schemeClr val="bg1"/>
                </a:solidFill>
              </a:rPr>
              <a:t>6- Si le client accepte, finaliser la commande</a:t>
            </a:r>
          </a:p>
        </p:txBody>
      </p:sp>
      <p:pic>
        <p:nvPicPr>
          <p:cNvPr id="5" name="Image 4">
            <a:extLst>
              <a:ext uri="{FF2B5EF4-FFF2-40B4-BE49-F238E27FC236}">
                <a16:creationId xmlns:a16="http://schemas.microsoft.com/office/drawing/2014/main" id="{70E4C934-7D47-4B9A-BB0C-BAC1D61BE329}"/>
              </a:ext>
            </a:extLst>
          </p:cNvPr>
          <p:cNvPicPr>
            <a:picLocks noChangeAspect="1"/>
          </p:cNvPicPr>
          <p:nvPr/>
        </p:nvPicPr>
        <p:blipFill>
          <a:blip r:embed="rId2"/>
          <a:stretch>
            <a:fillRect/>
          </a:stretch>
        </p:blipFill>
        <p:spPr>
          <a:xfrm>
            <a:off x="6522942" y="2666893"/>
            <a:ext cx="3458058" cy="1524213"/>
          </a:xfrm>
          <a:prstGeom prst="rect">
            <a:avLst/>
          </a:prstGeom>
        </p:spPr>
      </p:pic>
    </p:spTree>
    <p:extLst>
      <p:ext uri="{BB962C8B-B14F-4D97-AF65-F5344CB8AC3E}">
        <p14:creationId xmlns:p14="http://schemas.microsoft.com/office/powerpoint/2010/main" val="2951513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59BCD2-6F94-4DBC-91A4-F02DCB0D8369}"/>
              </a:ext>
            </a:extLst>
          </p:cNvPr>
          <p:cNvSpPr>
            <a:spLocks noGrp="1"/>
          </p:cNvSpPr>
          <p:nvPr>
            <p:ph type="title"/>
          </p:nvPr>
        </p:nvSpPr>
        <p:spPr/>
        <p:txBody>
          <a:bodyPr/>
          <a:lstStyle/>
          <a:p>
            <a:r>
              <a:rPr lang="fr-FR" b="1" u="sng" dirty="0">
                <a:solidFill>
                  <a:srgbClr val="0070C0"/>
                </a:solidFill>
              </a:rPr>
              <a:t>Éléments à surveiller (1/2):</a:t>
            </a:r>
          </a:p>
        </p:txBody>
      </p:sp>
      <p:sp>
        <p:nvSpPr>
          <p:cNvPr id="3" name="Espace réservé du contenu 2">
            <a:extLst>
              <a:ext uri="{FF2B5EF4-FFF2-40B4-BE49-F238E27FC236}">
                <a16:creationId xmlns:a16="http://schemas.microsoft.com/office/drawing/2014/main" id="{DFE355E7-CC92-416D-B420-3CB68266301C}"/>
              </a:ext>
            </a:extLst>
          </p:cNvPr>
          <p:cNvSpPr>
            <a:spLocks noGrp="1"/>
          </p:cNvSpPr>
          <p:nvPr>
            <p:ph idx="1"/>
          </p:nvPr>
        </p:nvSpPr>
        <p:spPr/>
        <p:txBody>
          <a:bodyPr/>
          <a:lstStyle/>
          <a:p>
            <a:pPr>
              <a:lnSpc>
                <a:spcPct val="200000"/>
              </a:lnSpc>
            </a:pPr>
            <a:r>
              <a:rPr lang="fr-FR" dirty="0">
                <a:solidFill>
                  <a:srgbClr val="0070C0"/>
                </a:solidFill>
              </a:rPr>
              <a:t>Bien s’assurer du modèle et de la référence mobile avant l’estimation.</a:t>
            </a:r>
          </a:p>
          <a:p>
            <a:pPr>
              <a:lnSpc>
                <a:spcPct val="200000"/>
              </a:lnSpc>
            </a:pPr>
            <a:r>
              <a:rPr lang="fr-FR" dirty="0">
                <a:solidFill>
                  <a:srgbClr val="0070C0"/>
                </a:solidFill>
              </a:rPr>
              <a:t>Rester neutre et ne pas influencer la réponse client</a:t>
            </a:r>
          </a:p>
          <a:p>
            <a:pPr>
              <a:lnSpc>
                <a:spcPct val="100000"/>
              </a:lnSpc>
            </a:pPr>
            <a:endParaRPr lang="fr-FR" dirty="0"/>
          </a:p>
          <a:p>
            <a:pPr>
              <a:lnSpc>
                <a:spcPct val="100000"/>
              </a:lnSpc>
            </a:pPr>
            <a:r>
              <a:rPr lang="fr-FR" dirty="0">
                <a:solidFill>
                  <a:srgbClr val="0070C0"/>
                </a:solidFill>
              </a:rPr>
              <a:t>Préciser au client que la valeur estimée du mobile est valable 10 jours ouvrés à compter de la validation de la commande</a:t>
            </a:r>
          </a:p>
        </p:txBody>
      </p:sp>
      <p:pic>
        <p:nvPicPr>
          <p:cNvPr id="5" name="Image 4">
            <a:extLst>
              <a:ext uri="{FF2B5EF4-FFF2-40B4-BE49-F238E27FC236}">
                <a16:creationId xmlns:a16="http://schemas.microsoft.com/office/drawing/2014/main" id="{89062DC5-E599-4EBE-A756-62142C368A05}"/>
              </a:ext>
            </a:extLst>
          </p:cNvPr>
          <p:cNvPicPr>
            <a:picLocks noChangeAspect="1"/>
          </p:cNvPicPr>
          <p:nvPr/>
        </p:nvPicPr>
        <p:blipFill>
          <a:blip r:embed="rId2"/>
          <a:stretch>
            <a:fillRect/>
          </a:stretch>
        </p:blipFill>
        <p:spPr>
          <a:xfrm>
            <a:off x="333305" y="842142"/>
            <a:ext cx="504895" cy="371527"/>
          </a:xfrm>
          <a:prstGeom prst="rect">
            <a:avLst/>
          </a:prstGeom>
        </p:spPr>
      </p:pic>
    </p:spTree>
    <p:extLst>
      <p:ext uri="{BB962C8B-B14F-4D97-AF65-F5344CB8AC3E}">
        <p14:creationId xmlns:p14="http://schemas.microsoft.com/office/powerpoint/2010/main" val="243250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59BCD2-6F94-4DBC-91A4-F02DCB0D8369}"/>
              </a:ext>
            </a:extLst>
          </p:cNvPr>
          <p:cNvSpPr>
            <a:spLocks noGrp="1"/>
          </p:cNvSpPr>
          <p:nvPr>
            <p:ph type="title"/>
          </p:nvPr>
        </p:nvSpPr>
        <p:spPr/>
        <p:txBody>
          <a:bodyPr/>
          <a:lstStyle/>
          <a:p>
            <a:r>
              <a:rPr lang="fr-FR" b="1" u="sng" dirty="0">
                <a:solidFill>
                  <a:srgbClr val="0070C0"/>
                </a:solidFill>
              </a:rPr>
              <a:t>Éléments à surveiller (2/2):</a:t>
            </a:r>
          </a:p>
        </p:txBody>
      </p:sp>
      <p:sp>
        <p:nvSpPr>
          <p:cNvPr id="3" name="Espace réservé du contenu 2">
            <a:extLst>
              <a:ext uri="{FF2B5EF4-FFF2-40B4-BE49-F238E27FC236}">
                <a16:creationId xmlns:a16="http://schemas.microsoft.com/office/drawing/2014/main" id="{DFE355E7-CC92-416D-B420-3CB68266301C}"/>
              </a:ext>
            </a:extLst>
          </p:cNvPr>
          <p:cNvSpPr>
            <a:spLocks noGrp="1"/>
          </p:cNvSpPr>
          <p:nvPr>
            <p:ph idx="1"/>
          </p:nvPr>
        </p:nvSpPr>
        <p:spPr/>
        <p:txBody>
          <a:bodyPr/>
          <a:lstStyle/>
          <a:p>
            <a:pPr>
              <a:lnSpc>
                <a:spcPct val="100000"/>
              </a:lnSpc>
            </a:pPr>
            <a:r>
              <a:rPr lang="fr-FR" dirty="0">
                <a:solidFill>
                  <a:srgbClr val="0070C0"/>
                </a:solidFill>
              </a:rPr>
              <a:t> Préciser qu’il s’agit d’une estimation et que seul notre partenaire pourra confirmer cette valeur de reprise ou proposer une valeur différente en cas d’écart de diagnostic. Le client aura 15 jours pour accepter ou refuser la proposition.</a:t>
            </a:r>
          </a:p>
          <a:p>
            <a:pPr>
              <a:lnSpc>
                <a:spcPct val="100000"/>
              </a:lnSpc>
            </a:pPr>
            <a:endParaRPr lang="fr-FR" dirty="0">
              <a:solidFill>
                <a:srgbClr val="0070C0"/>
              </a:solidFill>
            </a:endParaRPr>
          </a:p>
          <a:p>
            <a:pPr>
              <a:lnSpc>
                <a:spcPct val="100000"/>
              </a:lnSpc>
            </a:pPr>
            <a:r>
              <a:rPr lang="fr-FR" dirty="0">
                <a:solidFill>
                  <a:srgbClr val="0070C0"/>
                </a:solidFill>
              </a:rPr>
              <a:t>Le client aura le montant de la valeur sous forme de virement bancaire et le montant du bonus reprise sous forme d’avoir sur la 2e ou la 3e facture</a:t>
            </a:r>
          </a:p>
        </p:txBody>
      </p:sp>
      <p:pic>
        <p:nvPicPr>
          <p:cNvPr id="4" name="Image 3">
            <a:extLst>
              <a:ext uri="{FF2B5EF4-FFF2-40B4-BE49-F238E27FC236}">
                <a16:creationId xmlns:a16="http://schemas.microsoft.com/office/drawing/2014/main" id="{E02C6B9C-D5C5-47B8-AED5-70603EA9681C}"/>
              </a:ext>
            </a:extLst>
          </p:cNvPr>
          <p:cNvPicPr>
            <a:picLocks noChangeAspect="1"/>
          </p:cNvPicPr>
          <p:nvPr/>
        </p:nvPicPr>
        <p:blipFill>
          <a:blip r:embed="rId2"/>
          <a:stretch>
            <a:fillRect/>
          </a:stretch>
        </p:blipFill>
        <p:spPr>
          <a:xfrm>
            <a:off x="333305" y="842142"/>
            <a:ext cx="504895" cy="371527"/>
          </a:xfrm>
          <a:prstGeom prst="rect">
            <a:avLst/>
          </a:prstGeom>
        </p:spPr>
      </p:pic>
    </p:spTree>
    <p:extLst>
      <p:ext uri="{BB962C8B-B14F-4D97-AF65-F5344CB8AC3E}">
        <p14:creationId xmlns:p14="http://schemas.microsoft.com/office/powerpoint/2010/main" val="402310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91E5E1-9473-47E5-965B-DB5495726064}"/>
              </a:ext>
            </a:extLst>
          </p:cNvPr>
          <p:cNvSpPr>
            <a:spLocks noGrp="1"/>
          </p:cNvSpPr>
          <p:nvPr>
            <p:ph type="title"/>
          </p:nvPr>
        </p:nvSpPr>
        <p:spPr>
          <a:xfrm>
            <a:off x="838200" y="2766218"/>
            <a:ext cx="5940105" cy="1325563"/>
          </a:xfrm>
        </p:spPr>
        <p:txBody>
          <a:bodyPr/>
          <a:lstStyle/>
          <a:p>
            <a:r>
              <a:rPr lang="fr-FR" b="1" u="sng" dirty="0">
                <a:solidFill>
                  <a:srgbClr val="0070C0"/>
                </a:solidFill>
              </a:rPr>
              <a:t>Situations clients:</a:t>
            </a:r>
          </a:p>
        </p:txBody>
      </p:sp>
    </p:spTree>
    <p:extLst>
      <p:ext uri="{BB962C8B-B14F-4D97-AF65-F5344CB8AC3E}">
        <p14:creationId xmlns:p14="http://schemas.microsoft.com/office/powerpoint/2010/main" val="576496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784262-BF20-4A30-94E1-570D10BE9862}"/>
              </a:ext>
            </a:extLst>
          </p:cNvPr>
          <p:cNvSpPr>
            <a:spLocks noGrp="1"/>
          </p:cNvSpPr>
          <p:nvPr>
            <p:ph type="title"/>
          </p:nvPr>
        </p:nvSpPr>
        <p:spPr>
          <a:xfrm>
            <a:off x="838200" y="681038"/>
            <a:ext cx="10515600" cy="1371396"/>
          </a:xfrm>
        </p:spPr>
        <p:txBody>
          <a:bodyPr/>
          <a:lstStyle/>
          <a:p>
            <a:r>
              <a:rPr lang="fr-FR" b="1" u="sng" dirty="0">
                <a:solidFill>
                  <a:srgbClr val="0070C0"/>
                </a:solidFill>
              </a:rPr>
              <a:t>Le client souhaite accéder au suivi de sa reprise:</a:t>
            </a:r>
          </a:p>
        </p:txBody>
      </p:sp>
      <p:sp>
        <p:nvSpPr>
          <p:cNvPr id="3" name="Espace réservé du contenu 2">
            <a:extLst>
              <a:ext uri="{FF2B5EF4-FFF2-40B4-BE49-F238E27FC236}">
                <a16:creationId xmlns:a16="http://schemas.microsoft.com/office/drawing/2014/main" id="{C35F3463-28CF-401A-AC51-CD59954ED5EF}"/>
              </a:ext>
            </a:extLst>
          </p:cNvPr>
          <p:cNvSpPr>
            <a:spLocks noGrp="1"/>
          </p:cNvSpPr>
          <p:nvPr>
            <p:ph idx="1"/>
          </p:nvPr>
        </p:nvSpPr>
        <p:spPr>
          <a:xfrm>
            <a:off x="838200" y="2793533"/>
            <a:ext cx="10515600" cy="3383429"/>
          </a:xfrm>
        </p:spPr>
        <p:txBody>
          <a:bodyPr/>
          <a:lstStyle/>
          <a:p>
            <a:pPr marL="0" indent="0">
              <a:buNone/>
            </a:pPr>
            <a:r>
              <a:rPr lang="fr-FR" dirty="0">
                <a:solidFill>
                  <a:srgbClr val="0070C0"/>
                </a:solidFill>
              </a:rPr>
              <a:t>L’inviter à se connecter à son espace client Recommerce sur le site </a:t>
            </a:r>
            <a:r>
              <a:rPr lang="fr-FR" dirty="0">
                <a:solidFill>
                  <a:srgbClr val="002060"/>
                </a:solidFill>
                <a:hlinkClick r:id="rId2">
                  <a:extLst>
                    <a:ext uri="{A12FA001-AC4F-418D-AE19-62706E023703}">
                      <ahyp:hlinkClr xmlns:ahyp="http://schemas.microsoft.com/office/drawing/2018/hyperlinkcolor" val="tx"/>
                    </a:ext>
                  </a:extLst>
                </a:hlinkClick>
              </a:rPr>
              <a:t>https://www.recyclage-mobiles.bouyguestelecom.fr</a:t>
            </a:r>
            <a:r>
              <a:rPr lang="fr-FR" dirty="0">
                <a:solidFill>
                  <a:srgbClr val="002060"/>
                </a:solidFill>
              </a:rPr>
              <a:t> </a:t>
            </a:r>
            <a:r>
              <a:rPr lang="fr-FR" dirty="0">
                <a:solidFill>
                  <a:srgbClr val="0070C0"/>
                </a:solidFill>
              </a:rPr>
              <a:t>avec son n° de reprise et son adresse mail  </a:t>
            </a:r>
          </a:p>
        </p:txBody>
      </p:sp>
    </p:spTree>
    <p:extLst>
      <p:ext uri="{BB962C8B-B14F-4D97-AF65-F5344CB8AC3E}">
        <p14:creationId xmlns:p14="http://schemas.microsoft.com/office/powerpoint/2010/main" val="1110736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784262-BF20-4A30-94E1-570D10BE9862}"/>
              </a:ext>
            </a:extLst>
          </p:cNvPr>
          <p:cNvSpPr>
            <a:spLocks noGrp="1"/>
          </p:cNvSpPr>
          <p:nvPr>
            <p:ph type="title"/>
          </p:nvPr>
        </p:nvSpPr>
        <p:spPr>
          <a:xfrm>
            <a:off x="838200" y="681038"/>
            <a:ext cx="10515600" cy="1371396"/>
          </a:xfrm>
        </p:spPr>
        <p:txBody>
          <a:bodyPr/>
          <a:lstStyle/>
          <a:p>
            <a:r>
              <a:rPr lang="fr-FR" b="1" u="sng" dirty="0">
                <a:solidFill>
                  <a:srgbClr val="0070C0"/>
                </a:solidFill>
              </a:rPr>
              <a:t>Le client n’a pas reçu l’enveloppe préaffranchie</a:t>
            </a:r>
          </a:p>
        </p:txBody>
      </p:sp>
      <p:sp>
        <p:nvSpPr>
          <p:cNvPr id="3" name="Espace réservé du contenu 2">
            <a:extLst>
              <a:ext uri="{FF2B5EF4-FFF2-40B4-BE49-F238E27FC236}">
                <a16:creationId xmlns:a16="http://schemas.microsoft.com/office/drawing/2014/main" id="{C35F3463-28CF-401A-AC51-CD59954ED5EF}"/>
              </a:ext>
            </a:extLst>
          </p:cNvPr>
          <p:cNvSpPr>
            <a:spLocks noGrp="1"/>
          </p:cNvSpPr>
          <p:nvPr>
            <p:ph idx="1"/>
          </p:nvPr>
        </p:nvSpPr>
        <p:spPr>
          <a:xfrm>
            <a:off x="838200" y="2793533"/>
            <a:ext cx="10515600" cy="3383429"/>
          </a:xfrm>
        </p:spPr>
        <p:txBody>
          <a:bodyPr/>
          <a:lstStyle/>
          <a:p>
            <a:pPr marL="0" indent="0">
              <a:buNone/>
            </a:pPr>
            <a:r>
              <a:rPr lang="fr-FR" dirty="0">
                <a:solidFill>
                  <a:srgbClr val="0070C0"/>
                </a:solidFill>
              </a:rPr>
              <a:t>Si le client n’a pas reçu l’enveloppe dans les 7 jours suivant la confirmation de reprise, l’inviter à contacter Recommerce au </a:t>
            </a:r>
            <a:r>
              <a:rPr lang="fr-FR" dirty="0">
                <a:solidFill>
                  <a:srgbClr val="002060"/>
                </a:solidFill>
              </a:rPr>
              <a:t>01-76-49-47-85 </a:t>
            </a:r>
            <a:r>
              <a:rPr lang="fr-FR" dirty="0">
                <a:solidFill>
                  <a:srgbClr val="0070C0"/>
                </a:solidFill>
              </a:rPr>
              <a:t>pour demander l’envoi d’une nouvelle enveloppe</a:t>
            </a:r>
          </a:p>
        </p:txBody>
      </p:sp>
    </p:spTree>
    <p:extLst>
      <p:ext uri="{BB962C8B-B14F-4D97-AF65-F5344CB8AC3E}">
        <p14:creationId xmlns:p14="http://schemas.microsoft.com/office/powerpoint/2010/main" val="405759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2D5AD5-1533-48E8-9BBD-011E7588F709}"/>
              </a:ext>
            </a:extLst>
          </p:cNvPr>
          <p:cNvSpPr>
            <a:spLocks noGrp="1"/>
          </p:cNvSpPr>
          <p:nvPr>
            <p:ph type="title"/>
          </p:nvPr>
        </p:nvSpPr>
        <p:spPr>
          <a:xfrm>
            <a:off x="838200" y="2168400"/>
            <a:ext cx="10515600" cy="2521199"/>
          </a:xfrm>
        </p:spPr>
        <p:txBody>
          <a:bodyPr>
            <a:noAutofit/>
          </a:bodyPr>
          <a:lstStyle/>
          <a:p>
            <a:r>
              <a:rPr lang="fr-FR" b="1" u="sng" dirty="0">
                <a:solidFill>
                  <a:srgbClr val="0070C0"/>
                </a:solidFill>
              </a:rPr>
              <a:t>La reprise mobile </a:t>
            </a:r>
            <a:r>
              <a:rPr lang="fr-FR" dirty="0">
                <a:solidFill>
                  <a:srgbClr val="0070C0"/>
                </a:solidFill>
              </a:rPr>
              <a:t>= un levier supplémentaire pour développer la vente FAM</a:t>
            </a:r>
          </a:p>
        </p:txBody>
      </p:sp>
    </p:spTree>
    <p:extLst>
      <p:ext uri="{BB962C8B-B14F-4D97-AF65-F5344CB8AC3E}">
        <p14:creationId xmlns:p14="http://schemas.microsoft.com/office/powerpoint/2010/main" val="1585576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784262-BF20-4A30-94E1-570D10BE9862}"/>
              </a:ext>
            </a:extLst>
          </p:cNvPr>
          <p:cNvSpPr>
            <a:spLocks noGrp="1"/>
          </p:cNvSpPr>
          <p:nvPr>
            <p:ph type="title"/>
          </p:nvPr>
        </p:nvSpPr>
        <p:spPr>
          <a:xfrm>
            <a:off x="838200" y="681038"/>
            <a:ext cx="10515600" cy="1371396"/>
          </a:xfrm>
        </p:spPr>
        <p:txBody>
          <a:bodyPr/>
          <a:lstStyle/>
          <a:p>
            <a:r>
              <a:rPr lang="fr-FR" b="1" u="sng" dirty="0">
                <a:solidFill>
                  <a:srgbClr val="0070C0"/>
                </a:solidFill>
              </a:rPr>
              <a:t>Le client a oublié de retirer sa carte SIM ou de supprimer ses données:</a:t>
            </a:r>
          </a:p>
        </p:txBody>
      </p:sp>
      <p:sp>
        <p:nvSpPr>
          <p:cNvPr id="3" name="Espace réservé du contenu 2">
            <a:extLst>
              <a:ext uri="{FF2B5EF4-FFF2-40B4-BE49-F238E27FC236}">
                <a16:creationId xmlns:a16="http://schemas.microsoft.com/office/drawing/2014/main" id="{C35F3463-28CF-401A-AC51-CD59954ED5EF}"/>
              </a:ext>
            </a:extLst>
          </p:cNvPr>
          <p:cNvSpPr>
            <a:spLocks noGrp="1"/>
          </p:cNvSpPr>
          <p:nvPr>
            <p:ph idx="1"/>
          </p:nvPr>
        </p:nvSpPr>
        <p:spPr>
          <a:xfrm>
            <a:off x="838200" y="2793533"/>
            <a:ext cx="10515600" cy="3383429"/>
          </a:xfrm>
        </p:spPr>
        <p:txBody>
          <a:bodyPr/>
          <a:lstStyle/>
          <a:p>
            <a:pPr marL="0" indent="0">
              <a:buNone/>
            </a:pPr>
            <a:r>
              <a:rPr lang="fr-FR" dirty="0">
                <a:solidFill>
                  <a:srgbClr val="0070C0"/>
                </a:solidFill>
              </a:rPr>
              <a:t>Une fois le mobile arrivé en atelier, la carte SIM est détruite et les données sont supprimées par les équipes Recommerce.</a:t>
            </a:r>
          </a:p>
          <a:p>
            <a:pPr marL="0" indent="0">
              <a:buNone/>
            </a:pPr>
            <a:r>
              <a:rPr lang="fr-FR" dirty="0">
                <a:solidFill>
                  <a:srgbClr val="0070C0"/>
                </a:solidFill>
              </a:rPr>
              <a:t>Si besoin, inviter le client à commander une nouvelle carte SIM.</a:t>
            </a:r>
          </a:p>
        </p:txBody>
      </p:sp>
    </p:spTree>
    <p:extLst>
      <p:ext uri="{BB962C8B-B14F-4D97-AF65-F5344CB8AC3E}">
        <p14:creationId xmlns:p14="http://schemas.microsoft.com/office/powerpoint/2010/main" val="2888590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784262-BF20-4A30-94E1-570D10BE9862}"/>
              </a:ext>
            </a:extLst>
          </p:cNvPr>
          <p:cNvSpPr>
            <a:spLocks noGrp="1"/>
          </p:cNvSpPr>
          <p:nvPr>
            <p:ph type="title"/>
          </p:nvPr>
        </p:nvSpPr>
        <p:spPr>
          <a:xfrm>
            <a:off x="838200" y="681038"/>
            <a:ext cx="10515600" cy="1371396"/>
          </a:xfrm>
        </p:spPr>
        <p:txBody>
          <a:bodyPr/>
          <a:lstStyle/>
          <a:p>
            <a:r>
              <a:rPr lang="fr-FR" b="1" u="sng" dirty="0">
                <a:solidFill>
                  <a:srgbClr val="0070C0"/>
                </a:solidFill>
              </a:rPr>
              <a:t>Le client a reçu un mail d’annulation de sa reprise de la part de Bouygues </a:t>
            </a:r>
            <a:r>
              <a:rPr lang="fr-FR" b="1" u="sng" dirty="0" err="1">
                <a:solidFill>
                  <a:srgbClr val="0070C0"/>
                </a:solidFill>
              </a:rPr>
              <a:t>telecom</a:t>
            </a:r>
            <a:r>
              <a:rPr lang="fr-FR" b="1" u="sng" dirty="0">
                <a:solidFill>
                  <a:srgbClr val="0070C0"/>
                </a:solidFill>
              </a:rPr>
              <a:t>:</a:t>
            </a:r>
          </a:p>
        </p:txBody>
      </p:sp>
      <p:sp>
        <p:nvSpPr>
          <p:cNvPr id="3" name="Espace réservé du contenu 2">
            <a:extLst>
              <a:ext uri="{FF2B5EF4-FFF2-40B4-BE49-F238E27FC236}">
                <a16:creationId xmlns:a16="http://schemas.microsoft.com/office/drawing/2014/main" id="{C35F3463-28CF-401A-AC51-CD59954ED5EF}"/>
              </a:ext>
            </a:extLst>
          </p:cNvPr>
          <p:cNvSpPr>
            <a:spLocks noGrp="1"/>
          </p:cNvSpPr>
          <p:nvPr>
            <p:ph idx="1"/>
          </p:nvPr>
        </p:nvSpPr>
        <p:spPr>
          <a:xfrm>
            <a:off x="838200" y="2793533"/>
            <a:ext cx="10515600" cy="3383429"/>
          </a:xfrm>
        </p:spPr>
        <p:txBody>
          <a:bodyPr/>
          <a:lstStyle/>
          <a:p>
            <a:pPr marL="0" indent="0">
              <a:buNone/>
            </a:pPr>
            <a:r>
              <a:rPr lang="fr-FR" dirty="0">
                <a:solidFill>
                  <a:srgbClr val="0070C0"/>
                </a:solidFill>
              </a:rPr>
              <a:t>Le client peut contacter Recommerce du Lundi au Vendredi de 9h à 18h au 01 76 49 47 85 ou en écrivant à support@recyclage-mobiles.bouyguestelecom.fr</a:t>
            </a:r>
          </a:p>
        </p:txBody>
      </p:sp>
    </p:spTree>
    <p:extLst>
      <p:ext uri="{BB962C8B-B14F-4D97-AF65-F5344CB8AC3E}">
        <p14:creationId xmlns:p14="http://schemas.microsoft.com/office/powerpoint/2010/main" val="3990963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A07179F-C4B2-4FFE-9B92-4426B4DB7E24}"/>
              </a:ext>
            </a:extLst>
          </p:cNvPr>
          <p:cNvSpPr>
            <a:spLocks noGrp="1"/>
          </p:cNvSpPr>
          <p:nvPr>
            <p:ph idx="1"/>
          </p:nvPr>
        </p:nvSpPr>
        <p:spPr>
          <a:xfrm>
            <a:off x="838200" y="1770077"/>
            <a:ext cx="10515600" cy="4172401"/>
          </a:xfrm>
        </p:spPr>
        <p:txBody>
          <a:bodyPr/>
          <a:lstStyle/>
          <a:p>
            <a:pPr marL="0" indent="0">
              <a:buNone/>
            </a:pPr>
            <a:r>
              <a:rPr lang="fr-FR" dirty="0">
                <a:solidFill>
                  <a:srgbClr val="0070C0"/>
                </a:solidFill>
              </a:rPr>
              <a:t>Bouygues télécom propose en partenariat avec               une solution permettant aux clients de financier l’achat d’un téléphone mobile neuf et de donner une seconde vie à leurs téléphones mobiles usagés. C’est</a:t>
            </a:r>
          </a:p>
          <a:p>
            <a:pPr marL="0" indent="0">
              <a:buNone/>
            </a:pPr>
            <a:r>
              <a:rPr lang="fr-FR" dirty="0">
                <a:solidFill>
                  <a:srgbClr val="0070C0"/>
                </a:solidFill>
              </a:rPr>
              <a:t>La reprise mobile qui fait partie des solutions smartphone durable.</a:t>
            </a:r>
          </a:p>
          <a:p>
            <a:pPr marL="0" indent="0">
              <a:buNone/>
            </a:pPr>
            <a:endParaRPr lang="fr-FR" dirty="0">
              <a:solidFill>
                <a:srgbClr val="0070C0"/>
              </a:solidFill>
            </a:endParaRPr>
          </a:p>
          <a:p>
            <a:pPr marL="0" indent="0">
              <a:buNone/>
            </a:pPr>
            <a:r>
              <a:rPr lang="fr-FR" dirty="0">
                <a:solidFill>
                  <a:srgbClr val="0070C0"/>
                </a:solidFill>
              </a:rPr>
              <a:t>Et ce n’est pas tout! Si le client choisit un téléphone mobile éligible associé à un forfait Bouygues télécom avec mobile 100Go et +, il peut bénéficier d’un bonus reprise allant jusqu’à 150€ </a:t>
            </a:r>
          </a:p>
        </p:txBody>
      </p:sp>
      <p:pic>
        <p:nvPicPr>
          <p:cNvPr id="8" name="Image 7">
            <a:extLst>
              <a:ext uri="{FF2B5EF4-FFF2-40B4-BE49-F238E27FC236}">
                <a16:creationId xmlns:a16="http://schemas.microsoft.com/office/drawing/2014/main" id="{18CCEC62-62E8-400C-B980-7D62B2D86ED8}"/>
              </a:ext>
            </a:extLst>
          </p:cNvPr>
          <p:cNvPicPr>
            <a:picLocks noChangeAspect="1"/>
          </p:cNvPicPr>
          <p:nvPr/>
        </p:nvPicPr>
        <p:blipFill>
          <a:blip r:embed="rId2"/>
          <a:stretch>
            <a:fillRect/>
          </a:stretch>
        </p:blipFill>
        <p:spPr>
          <a:xfrm>
            <a:off x="7743877" y="1835829"/>
            <a:ext cx="1133633" cy="314369"/>
          </a:xfrm>
          <a:prstGeom prst="rect">
            <a:avLst/>
          </a:prstGeom>
        </p:spPr>
      </p:pic>
      <p:sp>
        <p:nvSpPr>
          <p:cNvPr id="10" name="ZoneTexte 9">
            <a:extLst>
              <a:ext uri="{FF2B5EF4-FFF2-40B4-BE49-F238E27FC236}">
                <a16:creationId xmlns:a16="http://schemas.microsoft.com/office/drawing/2014/main" id="{211B0EE5-D4CA-4FD7-8FF2-EC7F326B4D79}"/>
              </a:ext>
            </a:extLst>
          </p:cNvPr>
          <p:cNvSpPr txBox="1"/>
          <p:nvPr/>
        </p:nvSpPr>
        <p:spPr>
          <a:xfrm>
            <a:off x="838200" y="364029"/>
            <a:ext cx="6094602" cy="646331"/>
          </a:xfrm>
          <a:prstGeom prst="rect">
            <a:avLst/>
          </a:prstGeom>
          <a:noFill/>
        </p:spPr>
        <p:txBody>
          <a:bodyPr wrap="square">
            <a:spAutoFit/>
          </a:bodyPr>
          <a:lstStyle/>
          <a:p>
            <a:r>
              <a:rPr lang="fr-FR" sz="3600" b="1" i="1" dirty="0">
                <a:solidFill>
                  <a:srgbClr val="0070C0"/>
                </a:solidFill>
              </a:rPr>
              <a:t>La reprise mobile</a:t>
            </a:r>
            <a:endParaRPr lang="fr-FR" sz="600" dirty="0"/>
          </a:p>
        </p:txBody>
      </p:sp>
    </p:spTree>
    <p:extLst>
      <p:ext uri="{BB962C8B-B14F-4D97-AF65-F5344CB8AC3E}">
        <p14:creationId xmlns:p14="http://schemas.microsoft.com/office/powerpoint/2010/main" val="3050917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606D3A-F404-4C01-AEA4-1E9DE98E764C}"/>
              </a:ext>
            </a:extLst>
          </p:cNvPr>
          <p:cNvSpPr>
            <a:spLocks noGrp="1"/>
          </p:cNvSpPr>
          <p:nvPr>
            <p:ph type="title"/>
          </p:nvPr>
        </p:nvSpPr>
        <p:spPr/>
        <p:txBody>
          <a:bodyPr/>
          <a:lstStyle/>
          <a:p>
            <a:r>
              <a:rPr lang="fr-FR" b="1" u="sng" dirty="0">
                <a:solidFill>
                  <a:srgbClr val="0070C0"/>
                </a:solidFill>
              </a:rPr>
              <a:t>Profils</a:t>
            </a:r>
          </a:p>
        </p:txBody>
      </p:sp>
      <p:sp>
        <p:nvSpPr>
          <p:cNvPr id="3" name="Espace réservé du contenu 2">
            <a:extLst>
              <a:ext uri="{FF2B5EF4-FFF2-40B4-BE49-F238E27FC236}">
                <a16:creationId xmlns:a16="http://schemas.microsoft.com/office/drawing/2014/main" id="{DA07179F-C4B2-4FFE-9B92-4426B4DB7E24}"/>
              </a:ext>
            </a:extLst>
          </p:cNvPr>
          <p:cNvSpPr>
            <a:spLocks noGrp="1"/>
          </p:cNvSpPr>
          <p:nvPr>
            <p:ph idx="1"/>
          </p:nvPr>
        </p:nvSpPr>
        <p:spPr>
          <a:xfrm>
            <a:off x="838200" y="2424316"/>
            <a:ext cx="10515600" cy="1924254"/>
          </a:xfrm>
        </p:spPr>
        <p:txBody>
          <a:bodyPr/>
          <a:lstStyle/>
          <a:p>
            <a:r>
              <a:rPr lang="fr-FR" dirty="0">
                <a:solidFill>
                  <a:srgbClr val="0070C0"/>
                </a:solidFill>
              </a:rPr>
              <a:t>Client à la recherche d’un smartphone haut de gamme.</a:t>
            </a:r>
          </a:p>
          <a:p>
            <a:r>
              <a:rPr lang="fr-FR" dirty="0">
                <a:solidFill>
                  <a:srgbClr val="0070C0"/>
                </a:solidFill>
              </a:rPr>
              <a:t>Client cherchant des solutions de financement d’un nouveau smartphone.</a:t>
            </a:r>
          </a:p>
          <a:p>
            <a:endParaRPr lang="fr-FR" dirty="0"/>
          </a:p>
        </p:txBody>
      </p:sp>
    </p:spTree>
    <p:extLst>
      <p:ext uri="{BB962C8B-B14F-4D97-AF65-F5344CB8AC3E}">
        <p14:creationId xmlns:p14="http://schemas.microsoft.com/office/powerpoint/2010/main" val="1221490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3610FE-BB57-4068-899A-E4475E276A86}"/>
              </a:ext>
            </a:extLst>
          </p:cNvPr>
          <p:cNvSpPr>
            <a:spLocks noGrp="1"/>
          </p:cNvSpPr>
          <p:nvPr>
            <p:ph type="title"/>
          </p:nvPr>
        </p:nvSpPr>
        <p:spPr/>
        <p:txBody>
          <a:bodyPr/>
          <a:lstStyle/>
          <a:p>
            <a:r>
              <a:rPr lang="fr-FR" b="1" u="sng" dirty="0">
                <a:solidFill>
                  <a:srgbClr val="0070C0"/>
                </a:solidFill>
              </a:rPr>
              <a:t>Questions de découverte</a:t>
            </a:r>
          </a:p>
        </p:txBody>
      </p:sp>
      <p:sp>
        <p:nvSpPr>
          <p:cNvPr id="3" name="Espace réservé du contenu 2">
            <a:extLst>
              <a:ext uri="{FF2B5EF4-FFF2-40B4-BE49-F238E27FC236}">
                <a16:creationId xmlns:a16="http://schemas.microsoft.com/office/drawing/2014/main" id="{97C554D8-822F-4CAF-B084-10B99A4F461E}"/>
              </a:ext>
            </a:extLst>
          </p:cNvPr>
          <p:cNvSpPr>
            <a:spLocks noGrp="1"/>
          </p:cNvSpPr>
          <p:nvPr>
            <p:ph idx="1"/>
          </p:nvPr>
        </p:nvSpPr>
        <p:spPr>
          <a:xfrm>
            <a:off x="838200" y="2236686"/>
            <a:ext cx="10515600" cy="4351338"/>
          </a:xfrm>
        </p:spPr>
        <p:txBody>
          <a:bodyPr/>
          <a:lstStyle/>
          <a:p>
            <a:pPr>
              <a:lnSpc>
                <a:spcPct val="200000"/>
              </a:lnSpc>
              <a:spcBef>
                <a:spcPct val="0"/>
              </a:spcBef>
            </a:pPr>
            <a:r>
              <a:rPr lang="fr-FR" dirty="0">
                <a:solidFill>
                  <a:srgbClr val="0070C0"/>
                </a:solidFill>
              </a:rPr>
              <a:t>Quel téléphone avez-vous actuellement?</a:t>
            </a:r>
          </a:p>
          <a:p>
            <a:pPr>
              <a:lnSpc>
                <a:spcPct val="100000"/>
              </a:lnSpc>
              <a:spcBef>
                <a:spcPct val="0"/>
              </a:spcBef>
            </a:pPr>
            <a:r>
              <a:rPr lang="fr-FR" dirty="0">
                <a:solidFill>
                  <a:srgbClr val="0070C0"/>
                </a:solidFill>
              </a:rPr>
              <a:t>Qu’allez vous faire de votre ancien téléphone?</a:t>
            </a:r>
          </a:p>
          <a:p>
            <a:pPr>
              <a:lnSpc>
                <a:spcPct val="100000"/>
              </a:lnSpc>
              <a:spcBef>
                <a:spcPct val="0"/>
              </a:spcBef>
            </a:pPr>
            <a:r>
              <a:rPr lang="fr-FR" dirty="0">
                <a:solidFill>
                  <a:srgbClr val="0070C0"/>
                </a:solidFill>
              </a:rPr>
              <a:t>Dans quel état est votre téléphone actuel?</a:t>
            </a:r>
          </a:p>
          <a:p>
            <a:pPr marL="0" indent="0">
              <a:buNone/>
            </a:pPr>
            <a:endParaRPr lang="fr-FR" dirty="0"/>
          </a:p>
        </p:txBody>
      </p:sp>
    </p:spTree>
    <p:extLst>
      <p:ext uri="{BB962C8B-B14F-4D97-AF65-F5344CB8AC3E}">
        <p14:creationId xmlns:p14="http://schemas.microsoft.com/office/powerpoint/2010/main" val="889855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387BB3-3664-4C06-AF44-442F7EE6CDCA}"/>
              </a:ext>
            </a:extLst>
          </p:cNvPr>
          <p:cNvSpPr>
            <a:spLocks noGrp="1"/>
          </p:cNvSpPr>
          <p:nvPr>
            <p:ph type="title"/>
          </p:nvPr>
        </p:nvSpPr>
        <p:spPr/>
        <p:txBody>
          <a:bodyPr/>
          <a:lstStyle/>
          <a:p>
            <a:r>
              <a:rPr lang="fr-FR" b="1" u="sng" dirty="0">
                <a:solidFill>
                  <a:srgbClr val="0070C0"/>
                </a:solidFill>
              </a:rPr>
              <a:t>Rebond argumentation</a:t>
            </a:r>
          </a:p>
        </p:txBody>
      </p:sp>
      <p:sp>
        <p:nvSpPr>
          <p:cNvPr id="3" name="Espace réservé du contenu 2">
            <a:extLst>
              <a:ext uri="{FF2B5EF4-FFF2-40B4-BE49-F238E27FC236}">
                <a16:creationId xmlns:a16="http://schemas.microsoft.com/office/drawing/2014/main" id="{E6988A7C-4E18-438C-9830-02C0B85AB5DB}"/>
              </a:ext>
            </a:extLst>
          </p:cNvPr>
          <p:cNvSpPr>
            <a:spLocks noGrp="1"/>
          </p:cNvSpPr>
          <p:nvPr>
            <p:ph idx="1"/>
          </p:nvPr>
        </p:nvSpPr>
        <p:spPr/>
        <p:txBody>
          <a:bodyPr/>
          <a:lstStyle/>
          <a:p>
            <a:r>
              <a:rPr lang="fr-FR" dirty="0">
                <a:solidFill>
                  <a:srgbClr val="0070C0"/>
                </a:solidFill>
              </a:rPr>
              <a:t>« Pour vous faciliter l’acquisition d’un nouveau smartphone, je vous propose de bénéficier de la reprise mobile ».</a:t>
            </a:r>
          </a:p>
          <a:p>
            <a:r>
              <a:rPr lang="fr-FR" dirty="0">
                <a:solidFill>
                  <a:srgbClr val="0070C0"/>
                </a:solidFill>
              </a:rPr>
              <a:t>« Cela consiste à faire une estimation de la valeur de reprise de votre mobile actuel ».</a:t>
            </a:r>
          </a:p>
          <a:p>
            <a:r>
              <a:rPr lang="fr-FR" dirty="0">
                <a:solidFill>
                  <a:srgbClr val="0070C0"/>
                </a:solidFill>
              </a:rPr>
              <a:t>« En plus de la valeur de reprise de votre mobile, vous pouvez bénéficier d’un bonus de XX€ (si téléphone éligible au bonus reprise) ».</a:t>
            </a:r>
          </a:p>
          <a:p>
            <a:r>
              <a:rPr lang="fr-FR" dirty="0">
                <a:solidFill>
                  <a:srgbClr val="0070C0"/>
                </a:solidFill>
              </a:rPr>
              <a:t>« Ce montant vous permettant de financier l’achat de votre nouveau smartphone et également de faire un geste pour la planète puisque les mobiles repris sont reconditionnés afin d’avoir une 2</a:t>
            </a:r>
            <a:r>
              <a:rPr lang="fr-FR" baseline="30000" dirty="0">
                <a:solidFill>
                  <a:srgbClr val="0070C0"/>
                </a:solidFill>
              </a:rPr>
              <a:t>e</a:t>
            </a:r>
            <a:r>
              <a:rPr lang="fr-FR" dirty="0">
                <a:solidFill>
                  <a:srgbClr val="0070C0"/>
                </a:solidFill>
              </a:rPr>
              <a:t> vie ».</a:t>
            </a:r>
          </a:p>
        </p:txBody>
      </p:sp>
    </p:spTree>
    <p:extLst>
      <p:ext uri="{BB962C8B-B14F-4D97-AF65-F5344CB8AC3E}">
        <p14:creationId xmlns:p14="http://schemas.microsoft.com/office/powerpoint/2010/main" val="2410017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AA1B9A-E198-4776-88CE-7A3911DB8C8A}"/>
              </a:ext>
            </a:extLst>
          </p:cNvPr>
          <p:cNvSpPr>
            <a:spLocks noGrp="1"/>
          </p:cNvSpPr>
          <p:nvPr>
            <p:ph type="title"/>
          </p:nvPr>
        </p:nvSpPr>
        <p:spPr/>
        <p:txBody>
          <a:bodyPr/>
          <a:lstStyle/>
          <a:p>
            <a:r>
              <a:rPr lang="fr-FR" b="1" u="sng" dirty="0">
                <a:solidFill>
                  <a:srgbClr val="0070C0"/>
                </a:solidFill>
              </a:rPr>
              <a:t>A savoir:</a:t>
            </a:r>
          </a:p>
        </p:txBody>
      </p:sp>
      <p:sp>
        <p:nvSpPr>
          <p:cNvPr id="3" name="Espace réservé du contenu 2">
            <a:extLst>
              <a:ext uri="{FF2B5EF4-FFF2-40B4-BE49-F238E27FC236}">
                <a16:creationId xmlns:a16="http://schemas.microsoft.com/office/drawing/2014/main" id="{915F1D5A-6CFA-4AAA-8B48-058EC546627E}"/>
              </a:ext>
            </a:extLst>
          </p:cNvPr>
          <p:cNvSpPr>
            <a:spLocks noGrp="1"/>
          </p:cNvSpPr>
          <p:nvPr>
            <p:ph idx="1"/>
          </p:nvPr>
        </p:nvSpPr>
        <p:spPr>
          <a:xfrm>
            <a:off x="569753" y="3429000"/>
            <a:ext cx="10515600" cy="1186023"/>
          </a:xfrm>
        </p:spPr>
        <p:txBody>
          <a:bodyPr/>
          <a:lstStyle/>
          <a:p>
            <a:pPr marL="0" indent="0">
              <a:buNone/>
            </a:pPr>
            <a:r>
              <a:rPr lang="fr-FR" dirty="0">
                <a:solidFill>
                  <a:srgbClr val="0070C0"/>
                </a:solidFill>
              </a:rPr>
              <a:t>Le montant du bonus reprise est affiché</a:t>
            </a:r>
          </a:p>
          <a:p>
            <a:pPr marL="0" indent="0">
              <a:buNone/>
            </a:pPr>
            <a:r>
              <a:rPr lang="fr-FR" dirty="0">
                <a:solidFill>
                  <a:srgbClr val="0070C0"/>
                </a:solidFill>
              </a:rPr>
              <a:t> sur Magento  (Exemple ici 150€)</a:t>
            </a:r>
          </a:p>
        </p:txBody>
      </p:sp>
      <p:pic>
        <p:nvPicPr>
          <p:cNvPr id="5" name="Image 4">
            <a:extLst>
              <a:ext uri="{FF2B5EF4-FFF2-40B4-BE49-F238E27FC236}">
                <a16:creationId xmlns:a16="http://schemas.microsoft.com/office/drawing/2014/main" id="{AA0FA819-BACB-4F9D-9D1E-9F6DDE620DE9}"/>
              </a:ext>
            </a:extLst>
          </p:cNvPr>
          <p:cNvPicPr>
            <a:picLocks noChangeAspect="1"/>
          </p:cNvPicPr>
          <p:nvPr/>
        </p:nvPicPr>
        <p:blipFill>
          <a:blip r:embed="rId2"/>
          <a:stretch>
            <a:fillRect/>
          </a:stretch>
        </p:blipFill>
        <p:spPr>
          <a:xfrm>
            <a:off x="6986388" y="2205581"/>
            <a:ext cx="2229161" cy="3591426"/>
          </a:xfrm>
          <a:prstGeom prst="rect">
            <a:avLst/>
          </a:prstGeom>
        </p:spPr>
      </p:pic>
    </p:spTree>
    <p:extLst>
      <p:ext uri="{BB962C8B-B14F-4D97-AF65-F5344CB8AC3E}">
        <p14:creationId xmlns:p14="http://schemas.microsoft.com/office/powerpoint/2010/main" val="1553667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91E5E1-9473-47E5-965B-DB5495726064}"/>
              </a:ext>
            </a:extLst>
          </p:cNvPr>
          <p:cNvSpPr>
            <a:spLocks noGrp="1"/>
          </p:cNvSpPr>
          <p:nvPr>
            <p:ph type="title"/>
          </p:nvPr>
        </p:nvSpPr>
        <p:spPr>
          <a:xfrm>
            <a:off x="838200" y="2766218"/>
            <a:ext cx="5940105" cy="1325563"/>
          </a:xfrm>
        </p:spPr>
        <p:txBody>
          <a:bodyPr/>
          <a:lstStyle/>
          <a:p>
            <a:r>
              <a:rPr lang="fr-FR" b="1" u="sng" dirty="0">
                <a:solidFill>
                  <a:srgbClr val="0070C0"/>
                </a:solidFill>
              </a:rPr>
              <a:t>Parcours de la reprise :</a:t>
            </a:r>
          </a:p>
        </p:txBody>
      </p:sp>
    </p:spTree>
    <p:extLst>
      <p:ext uri="{BB962C8B-B14F-4D97-AF65-F5344CB8AC3E}">
        <p14:creationId xmlns:p14="http://schemas.microsoft.com/office/powerpoint/2010/main" val="3382144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 droite 3">
            <a:extLst>
              <a:ext uri="{FF2B5EF4-FFF2-40B4-BE49-F238E27FC236}">
                <a16:creationId xmlns:a16="http://schemas.microsoft.com/office/drawing/2014/main" id="{48FEBD77-A321-46EA-992F-DB03066779AE}"/>
              </a:ext>
            </a:extLst>
          </p:cNvPr>
          <p:cNvSpPr/>
          <p:nvPr/>
        </p:nvSpPr>
        <p:spPr>
          <a:xfrm>
            <a:off x="343948" y="2810312"/>
            <a:ext cx="5752051" cy="1736521"/>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fr-FR"/>
          </a:p>
        </p:txBody>
      </p:sp>
      <p:sp>
        <p:nvSpPr>
          <p:cNvPr id="3" name="Espace réservé du contenu 2">
            <a:extLst>
              <a:ext uri="{FF2B5EF4-FFF2-40B4-BE49-F238E27FC236}">
                <a16:creationId xmlns:a16="http://schemas.microsoft.com/office/drawing/2014/main" id="{8C688A3F-9A69-4D57-A3BF-C17D4E183FFC}"/>
              </a:ext>
            </a:extLst>
          </p:cNvPr>
          <p:cNvSpPr>
            <a:spLocks noGrp="1"/>
          </p:cNvSpPr>
          <p:nvPr>
            <p:ph idx="1"/>
          </p:nvPr>
        </p:nvSpPr>
        <p:spPr>
          <a:xfrm>
            <a:off x="732637" y="3429000"/>
            <a:ext cx="4974671" cy="716239"/>
          </a:xfrm>
        </p:spPr>
        <p:txBody>
          <a:bodyPr>
            <a:normAutofit/>
          </a:bodyPr>
          <a:lstStyle/>
          <a:p>
            <a:pPr marL="0" indent="0">
              <a:buNone/>
            </a:pPr>
            <a:r>
              <a:rPr lang="fr-FR" dirty="0">
                <a:solidFill>
                  <a:schemeClr val="bg1"/>
                </a:solidFill>
              </a:rPr>
              <a:t>1-Choisir le nouveau mobile</a:t>
            </a:r>
          </a:p>
        </p:txBody>
      </p:sp>
      <p:pic>
        <p:nvPicPr>
          <p:cNvPr id="5" name="Image 4">
            <a:extLst>
              <a:ext uri="{FF2B5EF4-FFF2-40B4-BE49-F238E27FC236}">
                <a16:creationId xmlns:a16="http://schemas.microsoft.com/office/drawing/2014/main" id="{EEC47D48-4415-4A74-854A-65B732874D6D}"/>
              </a:ext>
            </a:extLst>
          </p:cNvPr>
          <p:cNvPicPr>
            <a:picLocks noChangeAspect="1"/>
          </p:cNvPicPr>
          <p:nvPr/>
        </p:nvPicPr>
        <p:blipFill>
          <a:blip r:embed="rId2"/>
          <a:stretch>
            <a:fillRect/>
          </a:stretch>
        </p:blipFill>
        <p:spPr>
          <a:xfrm>
            <a:off x="7009495" y="1939161"/>
            <a:ext cx="2333951" cy="3210373"/>
          </a:xfrm>
          <a:prstGeom prst="rect">
            <a:avLst/>
          </a:prstGeom>
        </p:spPr>
      </p:pic>
    </p:spTree>
    <p:extLst>
      <p:ext uri="{BB962C8B-B14F-4D97-AF65-F5344CB8AC3E}">
        <p14:creationId xmlns:p14="http://schemas.microsoft.com/office/powerpoint/2010/main" val="36126884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TM03090430[[fn=À bandes]]</Template>
  <TotalTime>140</TotalTime>
  <Words>642</Words>
  <Application>Microsoft Office PowerPoint</Application>
  <PresentationFormat>Grand écran</PresentationFormat>
  <Paragraphs>49</Paragraphs>
  <Slides>21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21</vt:i4>
      </vt:variant>
    </vt:vector>
  </HeadingPairs>
  <TitlesOfParts>
    <vt:vector size="25" baseType="lpstr">
      <vt:lpstr>Arial</vt:lpstr>
      <vt:lpstr>Calibri</vt:lpstr>
      <vt:lpstr>Calibri Light</vt:lpstr>
      <vt:lpstr>Thème Office</vt:lpstr>
      <vt:lpstr>La reprise mobile</vt:lpstr>
      <vt:lpstr>La reprise mobile = un levier supplémentaire pour développer la vente FAM</vt:lpstr>
      <vt:lpstr>Présentation PowerPoint</vt:lpstr>
      <vt:lpstr>Profils</vt:lpstr>
      <vt:lpstr>Questions de découverte</vt:lpstr>
      <vt:lpstr>Rebond argumentation</vt:lpstr>
      <vt:lpstr>A savoir:</vt:lpstr>
      <vt:lpstr>Parcours de la reprise :</vt:lpstr>
      <vt:lpstr>Présentation PowerPoint</vt:lpstr>
      <vt:lpstr>Présentation PowerPoint</vt:lpstr>
      <vt:lpstr>Présentation PowerPoint</vt:lpstr>
      <vt:lpstr>Présentation PowerPoint</vt:lpstr>
      <vt:lpstr>Présentation PowerPoint</vt:lpstr>
      <vt:lpstr>Présentation PowerPoint</vt:lpstr>
      <vt:lpstr>Éléments à surveiller (1/2):</vt:lpstr>
      <vt:lpstr>Éléments à surveiller (2/2):</vt:lpstr>
      <vt:lpstr>Situations clients:</vt:lpstr>
      <vt:lpstr>Le client souhaite accéder au suivi de sa reprise:</vt:lpstr>
      <vt:lpstr>Le client n’a pas reçu l’enveloppe préaffranchie</vt:lpstr>
      <vt:lpstr>Le client a oublié de retirer sa carte SIM ou de supprimer ses données:</vt:lpstr>
      <vt:lpstr>Le client a reçu un mail d’annulation de sa reprise de la part de Bouygues telecom: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reprise mobile</dc:title>
  <dc:creator>TA-BYTEL</dc:creator>
  <cp:lastModifiedBy>TA-BYTEL</cp:lastModifiedBy>
  <cp:revision>5</cp:revision>
  <dcterms:created xsi:type="dcterms:W3CDTF">2024-03-25T09:30:09Z</dcterms:created>
  <dcterms:modified xsi:type="dcterms:W3CDTF">2024-03-25T14:03:59Z</dcterms:modified>
</cp:coreProperties>
</file>